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3004800" cy="7315200"/>
  <p:notesSz cx="6858000" cy="9144000"/>
  <p:embeddedFontLst>
    <p:embeddedFont>
      <p:font typeface="Arimo" panose="020B0604020202020204" pitchFamily="34" charset="0"/>
      <p:regular r:id="rId13"/>
    </p:embeddedFont>
    <p:embeddedFont>
      <p:font typeface="Barlow Condensed Semi-Bold" pitchFamily="2" charset="77"/>
      <p:regular r:id="rId14"/>
      <p:bold r:id="rId15"/>
    </p:embeddedFont>
    <p:embeddedFont>
      <p:font typeface="Barlow Light" panose="020F0302020204030204" pitchFamily="34" charset="0"/>
      <p:regular r:id="rId16"/>
      <p:italic r:id="rId17"/>
    </p:embeddedFont>
    <p:embeddedFont>
      <p:font typeface="Barlow SemiCondensed" pitchFamily="2" charset="77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582" autoAdjust="0"/>
  </p:normalViewPr>
  <p:slideViewPr>
    <p:cSldViewPr>
      <p:cViewPr varScale="1">
        <p:scale>
          <a:sx n="112" d="100"/>
          <a:sy n="112" d="100"/>
        </p:scale>
        <p:origin x="288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jpeg>
</file>

<file path=ppt/media/image2.gif>
</file>

<file path=ppt/media/image3.png>
</file>

<file path=ppt/media/image4.jpeg>
</file>

<file path=ppt/media/image5.jpeg>
</file>

<file path=ppt/media/image6.jpeg>
</file>

<file path=ppt/media/image7.jpe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5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jpe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3593" y="1717243"/>
            <a:ext cx="7891709" cy="1940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572"/>
              </a:lnSpc>
            </a:pPr>
            <a:r>
              <a:rPr lang="en-US" sz="6883">
                <a:solidFill>
                  <a:srgbClr val="FFFFFF"/>
                </a:solidFill>
                <a:latin typeface="Barlow Condensed Semi-Bold"/>
              </a:rPr>
              <a:t>ENHANCING ROAD SAFETY WITH V2V SIMULATIONS </a:t>
            </a:r>
          </a:p>
        </p:txBody>
      </p:sp>
      <p:sp>
        <p:nvSpPr>
          <p:cNvPr id="3" name="Freeform 3"/>
          <p:cNvSpPr/>
          <p:nvPr/>
        </p:nvSpPr>
        <p:spPr>
          <a:xfrm>
            <a:off x="8750233" y="0"/>
            <a:ext cx="4257742" cy="7315200"/>
          </a:xfrm>
          <a:custGeom>
            <a:avLst/>
            <a:gdLst/>
            <a:ahLst/>
            <a:cxnLst/>
            <a:rect l="l" t="t" r="r" b="b"/>
            <a:pathLst>
              <a:path w="4257742" h="7315200">
                <a:moveTo>
                  <a:pt x="0" y="0"/>
                </a:moveTo>
                <a:lnTo>
                  <a:pt x="4257742" y="0"/>
                </a:lnTo>
                <a:lnTo>
                  <a:pt x="4257742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5904" r="-3590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383593" y="4852000"/>
            <a:ext cx="4191913" cy="636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07"/>
              </a:lnSpc>
            </a:pPr>
            <a:r>
              <a:rPr lang="en-US" sz="3317">
                <a:solidFill>
                  <a:srgbClr val="FFFFFF"/>
                </a:solidFill>
                <a:latin typeface="Barlow Light"/>
              </a:rPr>
              <a:t>Team 22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175" y="0"/>
            <a:ext cx="6583680" cy="7315200"/>
          </a:xfrm>
          <a:custGeom>
            <a:avLst/>
            <a:gdLst/>
            <a:ahLst/>
            <a:cxnLst/>
            <a:rect l="l" t="t" r="r" b="b"/>
            <a:pathLst>
              <a:path w="6583680" h="7315200">
                <a:moveTo>
                  <a:pt x="0" y="0"/>
                </a:moveTo>
                <a:lnTo>
                  <a:pt x="6583680" y="0"/>
                </a:lnTo>
                <a:lnTo>
                  <a:pt x="658368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55" r="-5555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7474514" y="3560663"/>
            <a:ext cx="4452595" cy="2305541"/>
            <a:chOff x="0" y="0"/>
            <a:chExt cx="5936794" cy="3074055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5936794" cy="21408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314"/>
                </a:lnSpc>
              </a:pPr>
              <a:r>
                <a:rPr lang="en-US" sz="5262">
                  <a:solidFill>
                    <a:srgbClr val="FFFFFF"/>
                  </a:solidFill>
                  <a:latin typeface="Barlow Condensed Semi-Bold"/>
                </a:rPr>
                <a:t>Do you have </a:t>
              </a:r>
            </a:p>
            <a:p>
              <a:pPr>
                <a:lnSpc>
                  <a:spcPts val="6314"/>
                </a:lnSpc>
              </a:pPr>
              <a:r>
                <a:rPr lang="en-US" sz="5262">
                  <a:solidFill>
                    <a:srgbClr val="FFFFFF"/>
                  </a:solidFill>
                  <a:latin typeface="Barlow Condensed Semi-Bold"/>
                </a:rPr>
                <a:t>any questions?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662391"/>
              <a:ext cx="4938364" cy="4116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30"/>
                </a:lnSpc>
              </a:pPr>
              <a:r>
                <a:rPr lang="en-US" sz="1706">
                  <a:solidFill>
                    <a:srgbClr val="FFFFFF"/>
                  </a:solidFill>
                  <a:latin typeface="Barlow Light"/>
                </a:rPr>
                <a:t>We hope you’ve learnt something new.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28389" y="2847913"/>
            <a:ext cx="6154371" cy="1443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59"/>
              </a:lnSpc>
            </a:pPr>
            <a:r>
              <a:rPr lang="en-US" sz="8399">
                <a:solidFill>
                  <a:srgbClr val="FFFFFF"/>
                </a:solidFill>
                <a:latin typeface="Barlow SemiCondense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89000" y="2844800"/>
            <a:ext cx="5536028" cy="1625600"/>
            <a:chOff x="0" y="0"/>
            <a:chExt cx="7381371" cy="2167467"/>
          </a:xfrm>
        </p:grpSpPr>
        <p:sp>
          <p:nvSpPr>
            <p:cNvPr id="3" name="TextBox 3"/>
            <p:cNvSpPr txBox="1"/>
            <p:nvPr/>
          </p:nvSpPr>
          <p:spPr>
            <a:xfrm>
              <a:off x="0" y="-9525"/>
              <a:ext cx="7381371" cy="10751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314"/>
                </a:lnSpc>
              </a:pPr>
              <a:r>
                <a:rPr lang="en-US" sz="5262">
                  <a:solidFill>
                    <a:srgbClr val="FFFFFF"/>
                  </a:solidFill>
                  <a:latin typeface="Barlow Condensed Semi-Bold"/>
                </a:rPr>
                <a:t>Motivation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696198"/>
              <a:ext cx="7381371" cy="4712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86"/>
                </a:lnSpc>
              </a:pPr>
              <a:endParaRPr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7A6A89C1-569A-8FE2-12A6-EBC1F6EB2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0974" y="0"/>
            <a:ext cx="9753600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5"/>
          <p:cNvSpPr txBox="1"/>
          <p:nvPr/>
        </p:nvSpPr>
        <p:spPr>
          <a:xfrm>
            <a:off x="3835400" y="7136095"/>
            <a:ext cx="7723428" cy="1559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94"/>
              </a:lnSpc>
              <a:spcBef>
                <a:spcPct val="0"/>
              </a:spcBef>
            </a:pPr>
            <a:r>
              <a:rPr lang="en-US" sz="853" dirty="0">
                <a:solidFill>
                  <a:srgbClr val="FFFFFF"/>
                </a:solidFill>
                <a:latin typeface="Arimo"/>
              </a:rPr>
              <a:t>https://</a:t>
            </a:r>
            <a:r>
              <a:rPr lang="en-US" sz="853" dirty="0" err="1">
                <a:solidFill>
                  <a:srgbClr val="FFFFFF"/>
                </a:solidFill>
                <a:latin typeface="Arimo"/>
              </a:rPr>
              <a:t>github.com</a:t>
            </a:r>
            <a:r>
              <a:rPr lang="en-US" sz="853" dirty="0">
                <a:solidFill>
                  <a:srgbClr val="FFFFFF"/>
                </a:solidFill>
                <a:latin typeface="Arimo"/>
              </a:rPr>
              <a:t>/Ujwal2910/Smart-Traffic-Signals-in-India-using-Deep-Reinforcement-Learning-and-Advanced-Computer-Vision/blob/master/</a:t>
            </a:r>
            <a:r>
              <a:rPr lang="en-US" sz="853" dirty="0" err="1">
                <a:solidFill>
                  <a:srgbClr val="FFFFFF"/>
                </a:solidFill>
                <a:latin typeface="Arimo"/>
              </a:rPr>
              <a:t>README.md</a:t>
            </a:r>
            <a:endParaRPr lang="en-US" sz="853" dirty="0">
              <a:solidFill>
                <a:srgbClr val="FFFFFF"/>
              </a:solidFill>
              <a:latin typeface="Arim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34695" y="1936440"/>
            <a:ext cx="11436577" cy="4399975"/>
          </a:xfrm>
          <a:custGeom>
            <a:avLst/>
            <a:gdLst/>
            <a:ahLst/>
            <a:cxnLst/>
            <a:rect l="l" t="t" r="r" b="b"/>
            <a:pathLst>
              <a:path w="11436577" h="4399975">
                <a:moveTo>
                  <a:pt x="0" y="0"/>
                </a:moveTo>
                <a:lnTo>
                  <a:pt x="11436577" y="0"/>
                </a:lnTo>
                <a:lnTo>
                  <a:pt x="11436577" y="4399975"/>
                </a:lnTo>
                <a:lnTo>
                  <a:pt x="0" y="43999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734695" y="731520"/>
            <a:ext cx="11541760" cy="1459862"/>
            <a:chOff x="0" y="0"/>
            <a:chExt cx="15389013" cy="1946482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15389013" cy="10751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314"/>
                </a:lnSpc>
              </a:pPr>
              <a:r>
                <a:rPr lang="en-US" sz="5262">
                  <a:solidFill>
                    <a:srgbClr val="FFFFFF"/>
                  </a:solidFill>
                  <a:latin typeface="Barlow Condensed Semi-Bold"/>
                </a:rPr>
                <a:t> The Environment (SUMO)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475213"/>
              <a:ext cx="11048929" cy="4712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86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143313" y="3865595"/>
            <a:ext cx="2697021" cy="16550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7763" lvl="1" indent="-168882">
              <a:lnSpc>
                <a:spcPts val="2190"/>
              </a:lnSpc>
              <a:buFont typeface="Arial"/>
              <a:buChar char="•"/>
            </a:pPr>
            <a:r>
              <a:rPr lang="en-US" sz="1564">
                <a:solidFill>
                  <a:srgbClr val="FFFFFF"/>
                </a:solidFill>
                <a:latin typeface="Barlow Light"/>
              </a:rPr>
              <a:t>Position</a:t>
            </a:r>
          </a:p>
          <a:p>
            <a:pPr marL="337763" lvl="1" indent="-168882">
              <a:lnSpc>
                <a:spcPts val="2190"/>
              </a:lnSpc>
              <a:buFont typeface="Arial"/>
              <a:buChar char="•"/>
            </a:pPr>
            <a:r>
              <a:rPr lang="en-US" sz="1564">
                <a:solidFill>
                  <a:srgbClr val="FFFFFF"/>
                </a:solidFill>
                <a:latin typeface="Barlow Light"/>
              </a:rPr>
              <a:t>Speed</a:t>
            </a:r>
          </a:p>
          <a:p>
            <a:pPr marL="337763" lvl="1" indent="-168882">
              <a:lnSpc>
                <a:spcPts val="2190"/>
              </a:lnSpc>
              <a:buFont typeface="Arial"/>
              <a:buChar char="•"/>
            </a:pPr>
            <a:r>
              <a:rPr lang="en-US" sz="1564">
                <a:solidFill>
                  <a:srgbClr val="FFFFFF"/>
                </a:solidFill>
                <a:latin typeface="Barlow Light"/>
              </a:rPr>
              <a:t>Acceleration</a:t>
            </a:r>
          </a:p>
          <a:p>
            <a:pPr marL="337763" lvl="1" indent="-168882">
              <a:lnSpc>
                <a:spcPts val="2190"/>
              </a:lnSpc>
              <a:buFont typeface="Arial"/>
              <a:buChar char="•"/>
            </a:pPr>
            <a:r>
              <a:rPr lang="en-US" sz="1564">
                <a:solidFill>
                  <a:srgbClr val="FFFFFF"/>
                </a:solidFill>
                <a:latin typeface="Barlow Light"/>
              </a:rPr>
              <a:t>Direction</a:t>
            </a:r>
          </a:p>
          <a:p>
            <a:pPr marL="337763" lvl="1" indent="-168882">
              <a:lnSpc>
                <a:spcPts val="2190"/>
              </a:lnSpc>
              <a:buFont typeface="Arial"/>
              <a:buChar char="•"/>
            </a:pPr>
            <a:r>
              <a:rPr lang="en-US" sz="1564">
                <a:solidFill>
                  <a:srgbClr val="FFFFFF"/>
                </a:solidFill>
                <a:latin typeface="Barlow Light"/>
              </a:rPr>
              <a:t>Lane</a:t>
            </a:r>
          </a:p>
          <a:p>
            <a:pPr marL="337763" lvl="1" indent="-168882">
              <a:lnSpc>
                <a:spcPts val="2190"/>
              </a:lnSpc>
              <a:buFont typeface="Arial"/>
              <a:buChar char="•"/>
            </a:pPr>
            <a:r>
              <a:rPr lang="en-US" sz="1564">
                <a:solidFill>
                  <a:srgbClr val="FFFFFF"/>
                </a:solidFill>
                <a:latin typeface="Barlow Light"/>
              </a:rPr>
              <a:t>States of Nearby Vehicles.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136941" y="3865595"/>
            <a:ext cx="1791045" cy="13773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7763" lvl="1" indent="-168882">
              <a:lnSpc>
                <a:spcPts val="2190"/>
              </a:lnSpc>
              <a:buFont typeface="Arial"/>
              <a:buChar char="•"/>
            </a:pPr>
            <a:r>
              <a:rPr lang="en-US" sz="1564">
                <a:solidFill>
                  <a:srgbClr val="FFFFFF"/>
                </a:solidFill>
                <a:latin typeface="Barlow Light"/>
              </a:rPr>
              <a:t>Accelerate</a:t>
            </a:r>
          </a:p>
          <a:p>
            <a:pPr marL="337763" lvl="1" indent="-168882">
              <a:lnSpc>
                <a:spcPts val="2190"/>
              </a:lnSpc>
              <a:buFont typeface="Arial"/>
              <a:buChar char="•"/>
            </a:pPr>
            <a:r>
              <a:rPr lang="en-US" sz="1564">
                <a:solidFill>
                  <a:srgbClr val="FFFFFF"/>
                </a:solidFill>
                <a:latin typeface="Barlow Light"/>
              </a:rPr>
              <a:t>Decelerate</a:t>
            </a:r>
          </a:p>
          <a:p>
            <a:pPr marL="337763" lvl="1" indent="-168882">
              <a:lnSpc>
                <a:spcPts val="2190"/>
              </a:lnSpc>
              <a:buFont typeface="Arial"/>
              <a:buChar char="•"/>
            </a:pPr>
            <a:r>
              <a:rPr lang="en-US" sz="1564">
                <a:solidFill>
                  <a:srgbClr val="FFFFFF"/>
                </a:solidFill>
                <a:latin typeface="Barlow Light"/>
              </a:rPr>
              <a:t>MaintainSpeed</a:t>
            </a:r>
          </a:p>
          <a:p>
            <a:pPr marL="337763" lvl="1" indent="-168882">
              <a:lnSpc>
                <a:spcPts val="2190"/>
              </a:lnSpc>
              <a:buFont typeface="Arial"/>
              <a:buChar char="•"/>
            </a:pPr>
            <a:r>
              <a:rPr lang="en-US" sz="1564">
                <a:solidFill>
                  <a:srgbClr val="FFFFFF"/>
                </a:solidFill>
                <a:latin typeface="Barlow Light"/>
              </a:rPr>
              <a:t>ChangeLane</a:t>
            </a:r>
          </a:p>
          <a:p>
            <a:pPr marL="337763" lvl="1" indent="-168882">
              <a:lnSpc>
                <a:spcPts val="2190"/>
              </a:lnSpc>
              <a:buFont typeface="Arial"/>
              <a:buChar char="•"/>
            </a:pPr>
            <a:r>
              <a:rPr lang="en-US" sz="1564">
                <a:solidFill>
                  <a:srgbClr val="FFFFFF"/>
                </a:solidFill>
                <a:latin typeface="Barlow Light"/>
              </a:rPr>
              <a:t>Turn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974437" y="3865595"/>
            <a:ext cx="2661725" cy="1099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7763" lvl="1" indent="-168882">
              <a:lnSpc>
                <a:spcPts val="2190"/>
              </a:lnSpc>
              <a:buFont typeface="Arial"/>
              <a:buChar char="•"/>
            </a:pPr>
            <a:r>
              <a:rPr lang="en-US" sz="1564">
                <a:solidFill>
                  <a:srgbClr val="FFFFFF"/>
                </a:solidFill>
                <a:latin typeface="Barlow Light"/>
              </a:rPr>
              <a:t>Collision penalty</a:t>
            </a:r>
          </a:p>
          <a:p>
            <a:pPr marL="337763" lvl="1" indent="-168882">
              <a:lnSpc>
                <a:spcPts val="2190"/>
              </a:lnSpc>
              <a:buFont typeface="Arial"/>
              <a:buChar char="•"/>
            </a:pPr>
            <a:r>
              <a:rPr lang="en-US" sz="1564">
                <a:solidFill>
                  <a:srgbClr val="FFFFFF"/>
                </a:solidFill>
                <a:latin typeface="Barlow Light"/>
              </a:rPr>
              <a:t>Reaching end goal reward</a:t>
            </a:r>
          </a:p>
          <a:p>
            <a:pPr marL="337763" lvl="1" indent="-168882">
              <a:lnSpc>
                <a:spcPts val="2190"/>
              </a:lnSpc>
              <a:buFont typeface="Arial"/>
              <a:buChar char="•"/>
            </a:pPr>
            <a:r>
              <a:rPr lang="en-US" sz="1564">
                <a:solidFill>
                  <a:srgbClr val="FFFFFF"/>
                </a:solidFill>
                <a:latin typeface="Barlow Light"/>
              </a:rPr>
              <a:t>Stopping penalty</a:t>
            </a:r>
          </a:p>
          <a:p>
            <a:pPr marL="337763" lvl="1" indent="-168882">
              <a:lnSpc>
                <a:spcPts val="2190"/>
              </a:lnSpc>
              <a:buFont typeface="Arial"/>
              <a:buChar char="•"/>
            </a:pPr>
            <a:r>
              <a:rPr lang="en-US" sz="1564">
                <a:solidFill>
                  <a:srgbClr val="FFFFFF"/>
                </a:solidFill>
                <a:latin typeface="Barlow Light"/>
              </a:rPr>
              <a:t>Contradicting Penalty</a:t>
            </a:r>
          </a:p>
        </p:txBody>
      </p: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973926" y="1451250"/>
            <a:ext cx="1836650" cy="1836650"/>
            <a:chOff x="0" y="0"/>
            <a:chExt cx="6355080" cy="635508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7EC0D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2439920" y="2139296"/>
            <a:ext cx="904662" cy="4129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4"/>
              </a:lnSpc>
            </a:pPr>
            <a:r>
              <a:rPr lang="en-US" sz="2417">
                <a:solidFill>
                  <a:srgbClr val="FFFFFF"/>
                </a:solidFill>
                <a:latin typeface="Barlow Condensed Semi-Bold"/>
              </a:rPr>
              <a:t>STATES</a:t>
            </a:r>
          </a:p>
        </p:txBody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4840334" y="1451250"/>
            <a:ext cx="1772569" cy="1772569"/>
            <a:chOff x="0" y="0"/>
            <a:chExt cx="6355080" cy="635508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7EC0D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5207846" y="2107255"/>
            <a:ext cx="1037545" cy="4129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4"/>
              </a:lnSpc>
            </a:pPr>
            <a:r>
              <a:rPr lang="en-US" sz="2417">
                <a:solidFill>
                  <a:srgbClr val="FFFFFF"/>
                </a:solidFill>
                <a:latin typeface="Barlow Condensed Semi-Bold"/>
              </a:rPr>
              <a:t>ACTIONS</a:t>
            </a:r>
          </a:p>
        </p:txBody>
      </p: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7735688" y="1451250"/>
            <a:ext cx="1772569" cy="1772569"/>
            <a:chOff x="0" y="0"/>
            <a:chExt cx="6355080" cy="635508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7EC0D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7803961" y="2139296"/>
            <a:ext cx="1636024" cy="4129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4"/>
              </a:lnSpc>
            </a:pPr>
            <a:r>
              <a:rPr lang="en-US" sz="2417">
                <a:solidFill>
                  <a:srgbClr val="FFFFFF"/>
                </a:solidFill>
                <a:latin typeface="Barlow Condensed Semi-Bold"/>
              </a:rPr>
              <a:t>REWARDS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608181" y="3208240"/>
            <a:ext cx="5794788" cy="11359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14"/>
              </a:lnSpc>
              <a:spcBef>
                <a:spcPct val="0"/>
              </a:spcBef>
            </a:pPr>
            <a:r>
              <a:rPr lang="en-US" sz="6652">
                <a:solidFill>
                  <a:srgbClr val="FFFFFF"/>
                </a:solidFill>
                <a:latin typeface="Barlow Light"/>
              </a:rPr>
              <a:t>Deep Q Network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437653" y="1963529"/>
            <a:ext cx="3560038" cy="610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55"/>
              </a:lnSpc>
              <a:spcBef>
                <a:spcPct val="0"/>
              </a:spcBef>
            </a:pPr>
            <a:r>
              <a:rPr lang="en-US" sz="3611">
                <a:solidFill>
                  <a:srgbClr val="FFFFFF"/>
                </a:solidFill>
                <a:latin typeface="Barlow Light"/>
              </a:rPr>
              <a:t>we are using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387158" y="2191382"/>
            <a:ext cx="1648714" cy="3718184"/>
            <a:chOff x="0" y="0"/>
            <a:chExt cx="610635" cy="13771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0635" cy="1377105"/>
            </a:xfrm>
            <a:custGeom>
              <a:avLst/>
              <a:gdLst/>
              <a:ahLst/>
              <a:cxnLst/>
              <a:rect l="l" t="t" r="r" b="b"/>
              <a:pathLst>
                <a:path w="610635" h="1377105">
                  <a:moveTo>
                    <a:pt x="0" y="0"/>
                  </a:moveTo>
                  <a:lnTo>
                    <a:pt x="610635" y="0"/>
                  </a:lnTo>
                  <a:lnTo>
                    <a:pt x="610635" y="1377105"/>
                  </a:lnTo>
                  <a:lnTo>
                    <a:pt x="0" y="1377105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610635" cy="1424730"/>
            </a:xfrm>
            <a:prstGeom prst="rect">
              <a:avLst/>
            </a:prstGeom>
          </p:spPr>
          <p:txBody>
            <a:bodyPr lIns="36124" tIns="36124" rIns="36124" bIns="36124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000000"/>
                  </a:solidFill>
                  <a:latin typeface="Barlow Light"/>
                </a:rPr>
                <a:t>Input Linear Layer </a:t>
              </a:r>
            </a:p>
            <a:p>
              <a:pPr algn="ctr">
                <a:lnSpc>
                  <a:spcPts val="2520"/>
                </a:lnSpc>
              </a:pPr>
              <a:endParaRPr lang="en-US" sz="1800">
                <a:solidFill>
                  <a:srgbClr val="000000"/>
                </a:solidFill>
                <a:latin typeface="Barlow Light"/>
              </a:endParaRPr>
            </a:p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000000"/>
                  </a:solidFill>
                  <a:latin typeface="Barlow Light"/>
                </a:rPr>
                <a:t>RELU</a:t>
              </a:r>
            </a:p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000000"/>
                  </a:solidFill>
                  <a:latin typeface="Barlow Light"/>
                </a:rPr>
                <a:t> Activation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542532" y="2191382"/>
            <a:ext cx="1548533" cy="3745277"/>
            <a:chOff x="0" y="0"/>
            <a:chExt cx="573531" cy="13871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73531" cy="1387140"/>
            </a:xfrm>
            <a:custGeom>
              <a:avLst/>
              <a:gdLst/>
              <a:ahLst/>
              <a:cxnLst/>
              <a:rect l="l" t="t" r="r" b="b"/>
              <a:pathLst>
                <a:path w="573531" h="1387140">
                  <a:moveTo>
                    <a:pt x="0" y="0"/>
                  </a:moveTo>
                  <a:lnTo>
                    <a:pt x="573531" y="0"/>
                  </a:lnTo>
                  <a:lnTo>
                    <a:pt x="573531" y="1387140"/>
                  </a:lnTo>
                  <a:lnTo>
                    <a:pt x="0" y="138714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573531" cy="1434765"/>
            </a:xfrm>
            <a:prstGeom prst="rect">
              <a:avLst/>
            </a:prstGeom>
          </p:spPr>
          <p:txBody>
            <a:bodyPr lIns="36124" tIns="36124" rIns="36124" bIns="36124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000000"/>
                  </a:solidFill>
                  <a:latin typeface="Barlow Light"/>
                </a:rPr>
                <a:t>Output Linear Layer </a:t>
              </a:r>
            </a:p>
            <a:p>
              <a:pPr algn="ctr">
                <a:lnSpc>
                  <a:spcPts val="2605"/>
                </a:lnSpc>
              </a:pPr>
              <a:endParaRPr lang="en-US" sz="1800">
                <a:solidFill>
                  <a:srgbClr val="000000"/>
                </a:solidFill>
                <a:latin typeface="Barlow Light"/>
              </a:endParaRPr>
            </a:p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000000"/>
                  </a:solidFill>
                  <a:latin typeface="Barlow Light"/>
                </a:rPr>
                <a:t>Sigmoid Activation</a:t>
              </a:r>
            </a:p>
            <a:p>
              <a:pPr algn="ctr">
                <a:lnSpc>
                  <a:spcPts val="2520"/>
                </a:lnSpc>
              </a:pPr>
              <a:endParaRPr lang="en-US" sz="1800">
                <a:solidFill>
                  <a:srgbClr val="000000"/>
                </a:solidFill>
                <a:latin typeface="Barlow Light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551695" y="2191382"/>
            <a:ext cx="1577446" cy="3718184"/>
            <a:chOff x="0" y="0"/>
            <a:chExt cx="584239" cy="137710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84239" cy="1377105"/>
            </a:xfrm>
            <a:custGeom>
              <a:avLst/>
              <a:gdLst/>
              <a:ahLst/>
              <a:cxnLst/>
              <a:rect l="l" t="t" r="r" b="b"/>
              <a:pathLst>
                <a:path w="584239" h="1377105">
                  <a:moveTo>
                    <a:pt x="0" y="0"/>
                  </a:moveTo>
                  <a:lnTo>
                    <a:pt x="584239" y="0"/>
                  </a:lnTo>
                  <a:lnTo>
                    <a:pt x="584239" y="1377105"/>
                  </a:lnTo>
                  <a:lnTo>
                    <a:pt x="0" y="1377105"/>
                  </a:lnTo>
                  <a:close/>
                </a:path>
              </a:pathLst>
            </a:custGeom>
            <a:solidFill>
              <a:srgbClr val="D9D9D9"/>
            </a:solidFill>
            <a:ln w="28575" cap="sq">
              <a:solidFill>
                <a:srgbClr val="000000"/>
              </a:solidFill>
              <a:prstDash val="sysDot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584239" cy="1424730"/>
            </a:xfrm>
            <a:prstGeom prst="rect">
              <a:avLst/>
            </a:prstGeom>
          </p:spPr>
          <p:txBody>
            <a:bodyPr lIns="36124" tIns="36124" rIns="36124" bIns="36124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000000"/>
                  </a:solidFill>
                  <a:latin typeface="Barlow Light"/>
                </a:rPr>
                <a:t>Hidden Linear Layer </a:t>
              </a:r>
            </a:p>
            <a:p>
              <a:pPr algn="ctr">
                <a:lnSpc>
                  <a:spcPts val="2520"/>
                </a:lnSpc>
              </a:pPr>
              <a:endParaRPr lang="en-US" sz="1800">
                <a:solidFill>
                  <a:srgbClr val="000000"/>
                </a:solidFill>
                <a:latin typeface="Barlow Light"/>
              </a:endParaRPr>
            </a:p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000000"/>
                  </a:solidFill>
                  <a:latin typeface="Barlow Light"/>
                </a:rPr>
                <a:t>RELU Activation</a:t>
              </a:r>
            </a:p>
            <a:p>
              <a:pPr algn="ctr">
                <a:lnSpc>
                  <a:spcPts val="2487"/>
                </a:lnSpc>
              </a:pPr>
              <a:endParaRPr lang="en-US" sz="1800">
                <a:solidFill>
                  <a:srgbClr val="000000"/>
                </a:solidFill>
                <a:latin typeface="Barlow Light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34695" y="731520"/>
            <a:ext cx="11541760" cy="1459862"/>
            <a:chOff x="0" y="0"/>
            <a:chExt cx="15389013" cy="1946482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9525"/>
              <a:ext cx="15389013" cy="10751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314"/>
                </a:lnSpc>
              </a:pPr>
              <a:r>
                <a:rPr lang="en-US" sz="5262">
                  <a:solidFill>
                    <a:srgbClr val="FFFFFF"/>
                  </a:solidFill>
                  <a:latin typeface="Barlow Condensed Semi-Bold"/>
                </a:rPr>
                <a:t>Model architecture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475213"/>
              <a:ext cx="11048929" cy="4712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86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623083" y="4098233"/>
            <a:ext cx="700722" cy="275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07"/>
              </a:lnSpc>
              <a:spcBef>
                <a:spcPct val="0"/>
              </a:spcBef>
            </a:pPr>
            <a:r>
              <a:rPr lang="en-US" sz="1576">
                <a:solidFill>
                  <a:srgbClr val="FFFFFF"/>
                </a:solidFill>
                <a:latin typeface="Barlow Light"/>
              </a:rPr>
              <a:t>STATES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488474" y="4084686"/>
            <a:ext cx="781632" cy="275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07"/>
              </a:lnSpc>
              <a:spcBef>
                <a:spcPct val="0"/>
              </a:spcBef>
            </a:pPr>
            <a:r>
              <a:rPr lang="en-US" sz="1576">
                <a:solidFill>
                  <a:srgbClr val="FFFFFF"/>
                </a:solidFill>
                <a:latin typeface="Barlow Light"/>
              </a:rPr>
              <a:t>ACTIONS</a:t>
            </a:r>
          </a:p>
        </p:txBody>
      </p:sp>
      <p:sp>
        <p:nvSpPr>
          <p:cNvPr id="16" name="AutoShape 16"/>
          <p:cNvSpPr/>
          <p:nvPr/>
        </p:nvSpPr>
        <p:spPr>
          <a:xfrm flipV="1">
            <a:off x="7680764" y="4241612"/>
            <a:ext cx="286582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17" name="AutoShape 17"/>
          <p:cNvSpPr/>
          <p:nvPr/>
        </p:nvSpPr>
        <p:spPr>
          <a:xfrm flipV="1">
            <a:off x="4544960" y="4241612"/>
            <a:ext cx="286582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18" name="AutoShape 18"/>
          <p:cNvSpPr/>
          <p:nvPr/>
        </p:nvSpPr>
        <p:spPr>
          <a:xfrm flipV="1">
            <a:off x="10646479" y="4241612"/>
            <a:ext cx="286582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19" name="AutoShape 19"/>
          <p:cNvSpPr/>
          <p:nvPr/>
        </p:nvSpPr>
        <p:spPr>
          <a:xfrm flipV="1">
            <a:off x="1591488" y="4255158"/>
            <a:ext cx="286582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/>
          <a:stretch>
            <a:fillRect/>
          </a:stretch>
        </p:blipFill>
        <p:spPr>
          <a:xfrm>
            <a:off x="5435600" y="41260"/>
            <a:ext cx="6535493" cy="3381738"/>
          </a:xfrm>
          <a:prstGeom prst="rect">
            <a:avLst/>
          </a:prstGeom>
        </p:spPr>
      </p:pic>
      <p:pic>
        <p:nvPicPr>
          <p:cNvPr id="3" name="Picture 3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/>
          <a:stretch>
            <a:fillRect/>
          </a:stretch>
        </p:blipFill>
        <p:spPr>
          <a:xfrm>
            <a:off x="5435600" y="3657600"/>
            <a:ext cx="6535493" cy="3381738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534704" y="2815243"/>
            <a:ext cx="4756949" cy="1684715"/>
            <a:chOff x="0" y="0"/>
            <a:chExt cx="6342598" cy="2246286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6342598" cy="10751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314"/>
                </a:lnSpc>
              </a:pPr>
              <a:r>
                <a:rPr lang="en-US" sz="5262">
                  <a:solidFill>
                    <a:srgbClr val="FFFFFF"/>
                  </a:solidFill>
                  <a:latin typeface="Barlow Condensed Semi-Bold"/>
                </a:rPr>
                <a:t>Ready, Set, Go!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775017"/>
              <a:ext cx="5128805" cy="4712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86"/>
                </a:lnSpc>
              </a:pPr>
              <a:r>
                <a:rPr lang="en-US" sz="1991">
                  <a:solidFill>
                    <a:srgbClr val="FFFFFF"/>
                  </a:solidFill>
                  <a:latin typeface="Barlow Light"/>
                </a:rPr>
                <a:t>Model learning in action!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100000">
                <p:cTn id="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903734" y="54900"/>
            <a:ext cx="2870081" cy="1353240"/>
            <a:chOff x="0" y="0"/>
            <a:chExt cx="3826775" cy="1804320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3826775" cy="8559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072"/>
                </a:lnSpc>
              </a:pPr>
              <a:r>
                <a:rPr lang="en-US" sz="4226">
                  <a:solidFill>
                    <a:srgbClr val="FFFFFF"/>
                  </a:solidFill>
                  <a:latin typeface="Barlow Condensed Semi-Bold"/>
                </a:rPr>
                <a:t>And Finally!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431707"/>
              <a:ext cx="3094439" cy="3726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399"/>
                </a:lnSpc>
              </a:pPr>
              <a:r>
                <a:rPr lang="en-US" sz="1599">
                  <a:solidFill>
                    <a:srgbClr val="FFFFFF"/>
                  </a:solidFill>
                  <a:latin typeface="Barlow Light"/>
                </a:rPr>
                <a:t>At much later episodes...</a:t>
              </a:r>
            </a:p>
          </p:txBody>
        </p:sp>
      </p:grpSp>
      <p:pic>
        <p:nvPicPr>
          <p:cNvPr id="5" name="Picture 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1246102" y="1437957"/>
            <a:ext cx="10512596" cy="54396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34695" y="1210067"/>
            <a:ext cx="3530858" cy="1047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1"/>
              </a:lnSpc>
            </a:pPr>
            <a:r>
              <a:rPr lang="en-US" sz="2986">
                <a:solidFill>
                  <a:srgbClr val="FFFFFF"/>
                </a:solidFill>
                <a:latin typeface="Barlow Light"/>
              </a:rPr>
              <a:t>Conclusion and</a:t>
            </a:r>
          </a:p>
          <a:p>
            <a:pPr>
              <a:lnSpc>
                <a:spcPts val="4181"/>
              </a:lnSpc>
            </a:pPr>
            <a:r>
              <a:rPr lang="en-US" sz="2986">
                <a:solidFill>
                  <a:srgbClr val="FFFFFF"/>
                </a:solidFill>
                <a:latin typeface="Barlow Light"/>
              </a:rPr>
              <a:t>Future Work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505575" y="1229117"/>
            <a:ext cx="4561395" cy="9448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1"/>
              </a:lnSpc>
            </a:pPr>
            <a:r>
              <a:rPr lang="en-US" sz="1801">
                <a:solidFill>
                  <a:srgbClr val="FFFFFF"/>
                </a:solidFill>
                <a:latin typeface="Barlow Light"/>
              </a:rPr>
              <a:t>This works! But not that great. Still, it is a step taken towards utilizing V2V communication to avoid accidents.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505575" y="2800650"/>
            <a:ext cx="7359586" cy="26812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Barlow Light"/>
              </a:rPr>
              <a:t>Future works:</a:t>
            </a:r>
          </a:p>
          <a:p>
            <a:pPr>
              <a:lnSpc>
                <a:spcPts val="2520"/>
              </a:lnSpc>
            </a:pPr>
            <a:endParaRPr lang="en-US" sz="1800">
              <a:solidFill>
                <a:srgbClr val="FFFFFF"/>
              </a:solidFill>
              <a:latin typeface="Barlow Light"/>
            </a:endParaRPr>
          </a:p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Barlow Light"/>
              </a:rPr>
              <a:t>Pedestrians</a:t>
            </a:r>
          </a:p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Barlow Light"/>
              </a:rPr>
              <a:t>Giving way to priority vehicles</a:t>
            </a:r>
          </a:p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Barlow Light"/>
              </a:rPr>
              <a:t>Complex Road Networks</a:t>
            </a:r>
          </a:p>
          <a:p>
            <a:pPr>
              <a:lnSpc>
                <a:spcPts val="2207"/>
              </a:lnSpc>
            </a:pPr>
            <a:endParaRPr lang="en-US" sz="1800">
              <a:solidFill>
                <a:srgbClr val="FFFFFF"/>
              </a:solidFill>
              <a:latin typeface="Barlow Light"/>
            </a:endParaRPr>
          </a:p>
          <a:p>
            <a:pPr>
              <a:lnSpc>
                <a:spcPts val="2207"/>
              </a:lnSpc>
            </a:pPr>
            <a:endParaRPr lang="en-US" sz="1800">
              <a:solidFill>
                <a:srgbClr val="FFFFFF"/>
              </a:solidFill>
              <a:latin typeface="Barlow Light"/>
            </a:endParaRPr>
          </a:p>
          <a:p>
            <a:pPr>
              <a:lnSpc>
                <a:spcPts val="2207"/>
              </a:lnSpc>
            </a:pPr>
            <a:endParaRPr lang="en-US" sz="1800">
              <a:solidFill>
                <a:srgbClr val="FFFFFF"/>
              </a:solidFill>
              <a:latin typeface="Barlow Light"/>
            </a:endParaRPr>
          </a:p>
          <a:p>
            <a:pPr>
              <a:lnSpc>
                <a:spcPts val="2207"/>
              </a:lnSpc>
            </a:pPr>
            <a:endParaRPr lang="en-US" sz="1800">
              <a:solidFill>
                <a:srgbClr val="FFFFFF"/>
              </a:solidFill>
              <a:latin typeface="Barlow Light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5723981" y="1276742"/>
            <a:ext cx="402048" cy="402048"/>
            <a:chOff x="0" y="0"/>
            <a:chExt cx="536063" cy="536063"/>
          </a:xfrm>
        </p:grpSpPr>
        <p:sp>
          <p:nvSpPr>
            <p:cNvPr id="6" name="TextBox 6"/>
            <p:cNvSpPr txBox="1"/>
            <p:nvPr/>
          </p:nvSpPr>
          <p:spPr>
            <a:xfrm>
              <a:off x="81593" y="96464"/>
              <a:ext cx="372878" cy="3145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91"/>
                </a:lnSpc>
              </a:pPr>
              <a:r>
                <a:rPr lang="en-US" sz="1422">
                  <a:solidFill>
                    <a:srgbClr val="FFFFFF"/>
                  </a:solidFill>
                  <a:latin typeface="Barlow Condensed Semi-Bold"/>
                </a:rPr>
                <a:t>1</a:t>
              </a:r>
            </a:p>
          </p:txBody>
        </p:sp>
        <p:grpSp>
          <p:nvGrpSpPr>
            <p:cNvPr id="7" name="Group 7"/>
            <p:cNvGrpSpPr>
              <a:grpSpLocks noChangeAspect="1"/>
            </p:cNvGrpSpPr>
            <p:nvPr/>
          </p:nvGrpSpPr>
          <p:grpSpPr>
            <a:xfrm>
              <a:off x="0" y="0"/>
              <a:ext cx="536063" cy="536063"/>
              <a:chOff x="0" y="0"/>
              <a:chExt cx="6355080" cy="635508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7EC0DA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9" name="Group 9"/>
          <p:cNvGrpSpPr/>
          <p:nvPr/>
        </p:nvGrpSpPr>
        <p:grpSpPr>
          <a:xfrm>
            <a:off x="5723981" y="2848275"/>
            <a:ext cx="402048" cy="402048"/>
            <a:chOff x="0" y="0"/>
            <a:chExt cx="536063" cy="536063"/>
          </a:xfrm>
        </p:grpSpPr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0" y="0"/>
              <a:ext cx="536063" cy="536063"/>
              <a:chOff x="0" y="0"/>
              <a:chExt cx="6355080" cy="635508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7EC0DA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2" name="TextBox 12"/>
            <p:cNvSpPr txBox="1"/>
            <p:nvPr/>
          </p:nvSpPr>
          <p:spPr>
            <a:xfrm>
              <a:off x="81593" y="96464"/>
              <a:ext cx="372878" cy="3145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91"/>
                </a:lnSpc>
              </a:pPr>
              <a:r>
                <a:rPr lang="en-US" sz="1422">
                  <a:solidFill>
                    <a:srgbClr val="FFFFFF"/>
                  </a:solidFill>
                  <a:latin typeface="Barlow Condensed Semi-Bold"/>
                </a:rPr>
                <a:t>2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5723981" y="4905850"/>
            <a:ext cx="402048" cy="402048"/>
            <a:chOff x="0" y="0"/>
            <a:chExt cx="536063" cy="536063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0"/>
              <a:ext cx="536063" cy="536063"/>
              <a:chOff x="0" y="0"/>
              <a:chExt cx="6355080" cy="635508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7EC0DA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6" name="TextBox 16"/>
            <p:cNvSpPr txBox="1"/>
            <p:nvPr/>
          </p:nvSpPr>
          <p:spPr>
            <a:xfrm>
              <a:off x="81593" y="96464"/>
              <a:ext cx="372878" cy="3145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91"/>
                </a:lnSpc>
              </a:pPr>
              <a:r>
                <a:rPr lang="en-US" sz="1422">
                  <a:solidFill>
                    <a:srgbClr val="FFFFFF"/>
                  </a:solidFill>
                  <a:latin typeface="Barlow Condensed Semi-Bold"/>
                </a:rPr>
                <a:t>3</a:t>
              </a: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6505575" y="4858225"/>
            <a:ext cx="7359586" cy="26812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Barlow Light"/>
              </a:rPr>
              <a:t>Limitations:</a:t>
            </a:r>
          </a:p>
          <a:p>
            <a:pPr>
              <a:lnSpc>
                <a:spcPts val="2520"/>
              </a:lnSpc>
            </a:pPr>
            <a:endParaRPr lang="en-US" sz="1800">
              <a:solidFill>
                <a:srgbClr val="FFFFFF"/>
              </a:solidFill>
              <a:latin typeface="Barlow Light"/>
            </a:endParaRPr>
          </a:p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Barlow Light"/>
              </a:rPr>
              <a:t>Non-autonomous vehicles</a:t>
            </a:r>
          </a:p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Barlow Light"/>
              </a:rPr>
              <a:t>Data Privacy</a:t>
            </a:r>
          </a:p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Barlow Light"/>
              </a:rPr>
              <a:t>Human Behavior</a:t>
            </a:r>
          </a:p>
          <a:p>
            <a:pPr>
              <a:lnSpc>
                <a:spcPts val="2207"/>
              </a:lnSpc>
            </a:pPr>
            <a:endParaRPr lang="en-US" sz="1800">
              <a:solidFill>
                <a:srgbClr val="FFFFFF"/>
              </a:solidFill>
              <a:latin typeface="Barlow Light"/>
            </a:endParaRPr>
          </a:p>
          <a:p>
            <a:pPr>
              <a:lnSpc>
                <a:spcPts val="2207"/>
              </a:lnSpc>
            </a:pPr>
            <a:endParaRPr lang="en-US" sz="1800">
              <a:solidFill>
                <a:srgbClr val="FFFFFF"/>
              </a:solidFill>
              <a:latin typeface="Barlow Light"/>
            </a:endParaRPr>
          </a:p>
          <a:p>
            <a:pPr>
              <a:lnSpc>
                <a:spcPts val="2207"/>
              </a:lnSpc>
            </a:pPr>
            <a:endParaRPr lang="en-US" sz="1800">
              <a:solidFill>
                <a:srgbClr val="FFFFFF"/>
              </a:solidFill>
              <a:latin typeface="Barlow Light"/>
            </a:endParaRPr>
          </a:p>
          <a:p>
            <a:pPr>
              <a:lnSpc>
                <a:spcPts val="2207"/>
              </a:lnSpc>
            </a:pPr>
            <a:endParaRPr lang="en-US" sz="1800">
              <a:solidFill>
                <a:srgbClr val="FFFFFF"/>
              </a:solidFill>
              <a:latin typeface="Barlow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170</Words>
  <Application>Microsoft Macintosh PowerPoint</Application>
  <PresentationFormat>Custom</PresentationFormat>
  <Paragraphs>67</Paragraphs>
  <Slides>11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Barlow SemiCondensed</vt:lpstr>
      <vt:lpstr>Arimo</vt:lpstr>
      <vt:lpstr>Arial</vt:lpstr>
      <vt:lpstr>Barlow Condensed Semi-Bold</vt:lpstr>
      <vt:lpstr>Barlow Light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ENHANCING ROAD SAFETY</dc:title>
  <cp:lastModifiedBy>Satvika Eda</cp:lastModifiedBy>
  <cp:revision>3</cp:revision>
  <dcterms:created xsi:type="dcterms:W3CDTF">2006-08-16T00:00:00Z</dcterms:created>
  <dcterms:modified xsi:type="dcterms:W3CDTF">2023-12-08T23:48:12Z</dcterms:modified>
  <dc:identifier>DAF2U7xbyzw</dc:identifier>
</cp:coreProperties>
</file>

<file path=docProps/thumbnail.jpeg>
</file>